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SC Regular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386" y="3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B5C4245E-9DB5-4AEF-93EE-39C34055C20C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533400" y="763588"/>
            <a:ext cx="6702425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CB97648-C5F7-4A18-85FE-9A25A7D9C6C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7691676-10E6-4A38-B74F-3B37C5609EED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en-US" altLang="ru-R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EC107B2-3DC1-4BE2-9A35-73311D2ECAF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en-US" altLang="ru-RU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084C7F3-5E0B-4EC5-A859-D2165A0B65D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endParaRPr lang="en-US" altLang="ru-RU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4328129-7005-448C-95CA-B6EEB1E0696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0D03A977-D85C-44B5-9FA1-FEE8B53598F5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E03FBEC-5712-43AA-9CCA-BCC4FEDB4DC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654186-3B0C-4338-85E3-6708E0BD02F9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3313" name="Rectangle 1">
            <a:extLst>
              <a:ext uri="{FF2B5EF4-FFF2-40B4-BE49-F238E27FC236}">
                <a16:creationId xmlns:a16="http://schemas.microsoft.com/office/drawing/2014/main" id="{599DEC7A-541D-4043-8F9E-D23E08F8E31B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4013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F509957-17AE-427C-A277-B64A2811B76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EBCAA6A-33E8-41BE-A435-C88DA558ECB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9B5657-04CF-405F-B154-E04457618486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4337" name="Rectangle 1">
            <a:extLst>
              <a:ext uri="{FF2B5EF4-FFF2-40B4-BE49-F238E27FC236}">
                <a16:creationId xmlns:a16="http://schemas.microsoft.com/office/drawing/2014/main" id="{BBD55548-31CC-42D4-A715-625195217C9E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4013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3F8CC9DA-AF00-47F7-9B0B-05A32DD6E91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20854ED-268C-4FE6-809B-D844C818F67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B84B14-BBBE-4812-B874-0C8C17930AF0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5361" name="Rectangle 1">
            <a:extLst>
              <a:ext uri="{FF2B5EF4-FFF2-40B4-BE49-F238E27FC236}">
                <a16:creationId xmlns:a16="http://schemas.microsoft.com/office/drawing/2014/main" id="{552B6477-27E2-4350-A11A-585CCF0A2E86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7131C095-A32E-4E78-909E-592D500394F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F1EE643-6A90-4A7C-88BD-8E4C74D19DA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27EA76-95A0-4366-A9AC-47651E9CE87B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16385" name="Rectangle 1">
            <a:extLst>
              <a:ext uri="{FF2B5EF4-FFF2-40B4-BE49-F238E27FC236}">
                <a16:creationId xmlns:a16="http://schemas.microsoft.com/office/drawing/2014/main" id="{C27E3D99-D298-4238-8661-D2D052E65D1F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E03AAC9-0568-4FFF-B572-D954333C29C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395E1-629B-4864-9213-37EF4B84089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98EC8F-AC40-4E3D-BB8D-5E1F13F1354F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17409" name="Rectangle 1">
            <a:extLst>
              <a:ext uri="{FF2B5EF4-FFF2-40B4-BE49-F238E27FC236}">
                <a16:creationId xmlns:a16="http://schemas.microsoft.com/office/drawing/2014/main" id="{9EF55596-70D6-4404-AE10-950918907D3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58D38B6-88FA-4089-9127-EB60E29538C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CAF1295-92B2-471D-8EF1-62C872C8D15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3BB82A-373F-4D97-808D-D2FE4BCD2CF6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B831A671-D469-4716-9E52-9E7CE9AEEFE4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C449CAA-A46E-48AB-B0BA-DAD15059E88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46F3939-CB2C-4223-AF65-70D7D6F294A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0473153-82CC-403E-A09C-757D4D3CB665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9457" name="Rectangle 1">
            <a:extLst>
              <a:ext uri="{FF2B5EF4-FFF2-40B4-BE49-F238E27FC236}">
                <a16:creationId xmlns:a16="http://schemas.microsoft.com/office/drawing/2014/main" id="{A11B086F-DAE0-4585-B4EE-4D79CB73B97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6D262E3-716D-4269-8BC3-8F927FD762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D1CE80-860E-46FE-8E46-C14382C4DF6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EA5E739-8171-46AD-9BE8-9592A568577B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3ACBFD06-2AE6-4554-934E-F2042AB12992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C34AA812-9A4C-475E-8CD0-F281AA199A50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A4D0C-103F-4FED-A07B-834E00040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6322FF-3F50-46B1-9B27-34DF5E102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306632-A854-47C3-9714-8A1EE65FE54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2B407D8-8A8F-4286-9A45-B1C5AE9817C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DC6995-EFFB-4F71-A832-1C166763DE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945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CFFA6-2639-46C8-9507-7A319FA27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190FDC-D35B-429B-9D17-9D684E8DA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52EEEE-987C-47D1-B8FC-18F92F906AD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C00D872-A3B6-4D17-890E-CFE3066CE0B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BF770D1-958B-4B3D-BC7C-9D62856332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300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777B5A1-BC9C-40A1-9EC2-376C6B864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1B1959-A943-429C-BB70-D995AE7FE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0E78BD-B427-4332-9F29-102811063BB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7CA988B-5951-40F3-B383-EE9B7552198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2F8E049-5862-4797-8A91-2B65864B4B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733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7F5EB-B712-459D-BEFC-001A3B884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85A33B-C058-4522-ABCA-B5EB87559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0EDE8C-E7F7-4E3E-9C21-EEDA187CFCF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04B55B8-B681-4320-9C98-268BB8E46FD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2F49DDD-BD03-4633-9978-9079691A8F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744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AD465-20A3-4967-9B2B-8578C8E1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E81127-E617-4656-83DD-0F736184A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EE0CD2-43B9-4F29-B4A3-25889B5C788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26C90B-D717-4224-B7F8-4BF6ACBC863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61A0D31-4789-4E4F-920E-A14953F0F7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4296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6E69FD-C29C-49A0-AFFB-3E4B15DB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7DABF4-A4B2-47A5-860F-4AF0E09A4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7B564C-1A39-4298-8944-D213D3B35C0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297BAC-F072-4E9B-AAED-6D450CB0170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A47FCC-C578-4C27-AD3D-4845CB95E8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3667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A433E-8C5F-486B-A8A7-54D41B5D5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CD04DD-8C63-498E-9E4C-390A1F9B5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28857A-BBF1-498A-84ED-B4D9069D1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ABC0E9-747E-4BC4-883B-E1C2625EA0E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42A8F5-AB5C-4F0A-A257-0861B845DBE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C1E22A2-F46C-438C-8DBC-A8E29C7A63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1685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C43CA-A273-4E48-BB14-18662330E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C7CF99-B99A-4C7A-B02F-D8C4D76E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470833-92F5-453B-9E2A-0C9FA9601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BB823D4-3A21-4592-AFE5-F145603B5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CA0428-72C1-4488-AAFB-DCA83B0973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3F6E0C7-E05A-4F70-89CD-CA90FF5B7C8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A82A2364-7A7D-49CB-A761-D1FEBA492D1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7A0A67-FD88-48BB-882A-96458BD8EA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7585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186F1-147F-43DA-9C46-3CBE346C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23BB376-4051-496C-8596-6837E41BB8D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E1C8E2-BBD0-4484-A23B-731061743E3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519F5D9-47DD-4CFE-A897-956AF339AF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0666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EF10E7-86FF-4FB8-ADFD-12D42FEC29F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40415F3-6D55-4653-BC52-570B021AEB0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614FFA-9449-4A46-833B-EA15096444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1324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5FF48-8705-43F0-A6B2-2A691A63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82AEC2-5E3C-4986-8D44-1D1AA90CA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D995BB-2FB8-4065-A726-9C55A3ABE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FE369-F0A0-4214-88E9-3FC01CB790D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5FEFA-A79C-4498-9E47-32D360FE1E3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5D664A7-5640-4EC8-BD42-6799BEB088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583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12E9F-03A3-4B16-8135-C2AF615E4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4517-3CCC-47EB-9BBC-BF05D1F16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16E0A-412A-40D3-B617-C27B0025EF2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64B041-F2C7-4EF8-AFC8-C6E94C8BFBF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60F01E9-5572-4A77-9CBA-F2112148AF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0462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07794E-29B6-456C-AE2F-38EFBFD3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C14BC41-5883-4221-BD2A-0DD2E2EC4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234CF68-2F38-4A11-B784-0ACDD4A66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AD3A5D-BCBD-4CB7-A06C-8E61E8B7656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A217C9-C2BB-43F6-8A48-4A0CA8D684E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610BA81-BDD1-408A-8AC8-E65878F520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483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F05CB-731E-4401-BB31-973065273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3A4DE6-F4F6-4C77-8243-4DF2DAA67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4EE23B-2F9F-4DB3-93F4-B8159A70311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EC21C76-4872-42E6-95C1-303D809D7CB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7404431-24B3-438E-B541-187C25CA8E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67595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089D75F-3B64-454C-8882-B50629E5FF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5813" cy="52149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45CC0A-9188-431A-8BD2-D61A5BD59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2149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13A271-378F-404A-BB76-E52DA3497E0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9B7787-99FE-4C20-BD8E-921FA14C718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41B96A2-010B-49B0-90D8-FF47704F21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9844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4ABE1-A539-475A-9003-13D70D50B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16018A-86FC-448F-9A80-7DDBBAA5B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298264-A43B-447E-8EEC-C6080050EAC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7B2C90-A1E1-49D1-A0E1-893F793AAE7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68C05EB-ABCD-415F-9C41-05C8CF9CE1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32180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4D38B-8E93-4CF8-AD61-D4785593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084E6-3E48-45D8-8F99-AB3C204AD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6CCC6-F8EF-46CC-8B85-319815B4813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4EBB628-F926-4DC6-969F-5222CFCA0C2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976151D-1179-4CF4-8E0E-A888854527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33383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98C40-22B1-4C56-B2D7-21D3A967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708661-05EE-45E5-9475-127A1C76F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CB7626-D61E-44C3-A5BE-9FD8E9B84B1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B0225FC-CDC8-42A0-9F6B-E1925A1EDDF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AA26106-7C30-4ACA-91B6-0C93AE1478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0983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11D64-C471-4972-9567-1AAADD8B2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F388F7-7A5A-480D-9CB0-E115D56EF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5563" cy="43497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699DF3-9538-499E-94E0-E9CC6BB4D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825625"/>
            <a:ext cx="3867150" cy="43497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295C6C-7F15-4E78-8449-FE52B7E927B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65D7FB-3C1F-4603-83EC-083AD019B20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92F3959-3051-4D0D-88D1-38769D8C0D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57330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00FB7B-01B5-4E18-A532-9DBEC1F6A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44314E-7907-4689-8376-2CC7F9338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F6048F-F606-45EA-B4CA-9EFA84500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7751741-AAE1-4D77-9D30-C9B662926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4AC840E-9427-4F47-8E45-376CC5466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231B734-AB6D-4E24-BF9D-40E165200D5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D56CD823-980D-44B3-BEE6-0C65EA0DFFF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BF5C3FB-DF30-44E3-9380-4211A8E330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72385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D1ECE1-0B0C-4EA9-A6F9-28DFC8396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42C971B-2795-495A-97B7-90CC14654ED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F788CD-945E-46C4-BB6F-990D754313A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54D2475-EB92-4986-B435-9F0BE404A0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1661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210ED4-1150-4498-A494-3C3F27C7BA2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C64A9C3-2A51-45A6-A64D-730F2FFD464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85C774-080E-4D68-87B9-BB4AD2A2A6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514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6D2B7-A679-4CF6-984C-57BE93B12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CD4645-6BD5-4472-896B-52E3F9915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F35D01-6F6F-4494-BDD5-CF7FCD33FE5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0D6C81-EC84-44AD-8BB5-089B2B2A833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68863C-7F61-4D11-9A80-7D7DB3A264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10422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30227-36AA-407C-8F0A-0A01059C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39D949-8C4B-4022-8A5A-2FD1658C4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BB4A0D-EBE0-48EA-AB9C-D0CD02988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E9891C-54EB-4DC1-AB91-79EE9D365C3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589838-47C9-4164-89E6-23A731896BC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B2AFAC0-E556-437F-964C-6276E304CE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46716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11C9B-7F41-4AC9-A698-FDBC76625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E776B1C-0DD0-490D-9995-58E715E49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F6415A-5560-4107-A586-C7875B47B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29D4D0-67D3-4E90-B9DD-94548C665E1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078A0-A663-47DE-B275-E7351E274D7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F8EA75B-B480-47D2-A614-FB1030D4A3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69552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22C72D-F5A0-45C0-B658-3A02D555A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77F4AF-B640-4462-9CC7-45D14C2DA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AA5A7E-35C5-4B7D-9197-411BA578ADF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9DE6A2-4228-4719-9252-F170D75C1CF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3C37023-B8AD-42B5-935F-331C6BD0CE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35734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32BA2E-697D-4449-93B7-5688831B3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0088" cy="58102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F8E818-2EA3-4687-B3E2-35FBC8576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02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9B4D72-26AC-44C9-9468-8356CB60DD6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4B119C-3CB7-4D8C-9D5B-A1E8526682BF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6D4F508-4BE6-4041-880F-88839DBF4E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80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D41C2A-D6FB-42D5-B432-CADBBA458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06CFE0-AFDC-44AA-8ACE-007852378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654B46-BC3F-4F1F-8FBC-B08DB0846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1A11D3-63A4-4B66-A2AF-069FFB9D57B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B6FC63-FA12-4C41-B514-A980B38B19B3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FBE175C-F6D5-43E4-9451-8892E924F2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474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C2A1-61AC-4271-8BB4-67D27064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561B90-9F01-4E11-8C0F-19A43848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ED57A4-2463-4CF0-83FE-B1900B0A3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94646B-750B-4710-B97B-C045FD1B2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DC418A7-FA83-41BF-B52D-612FA34AE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85D19D-F2D0-4CB5-B114-B7844EB3AAE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F849385-5167-44D8-A939-C43D01B7050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36A1160-C591-4CD0-9C7C-F19655FFC2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801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3A085B-0651-4269-AEFA-BA87A461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CF4D81-635A-48FE-860F-9259BF1157D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1F3712-B35A-4BE0-919E-CA838B7F741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5B1FFA0-7BCB-4E9D-B962-189735B33C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446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EFDED7-5ADA-46EB-A16B-D6D767429FC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2298BE0-657A-4F21-ADBB-BD22343D49C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3FDD79-E8E4-4349-A700-250207482E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540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9BF848-587F-46FA-B729-515853311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ECCEEA-5EBC-4A7D-B165-318689B73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C3F86F-6C24-4479-9DAF-A6C822179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89555B-5765-473E-976A-B9462108398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8F47AA-9BA0-4EF4-A496-28FD4306053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AFBF35F-B086-46B4-8A41-5BA2F1B66C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872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1193A-22C0-488C-81D3-EB512877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B26727-FEB3-48B9-8BF2-827DD229E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8A4A11-A4B8-4313-98A6-93EEA2E44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C004B4-D0D6-43A6-9F76-7EA53F96390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2E1566-811E-4E8E-A239-D88BC043201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B39797-225F-4B99-A4D5-DFD58DCA85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562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E440D4E4-A848-4273-B6E3-FC7365D8254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286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1026" name="Text Box 2">
            <a:extLst>
              <a:ext uri="{FF2B5EF4-FFF2-40B4-BE49-F238E27FC236}">
                <a16:creationId xmlns:a16="http://schemas.microsoft.com/office/drawing/2014/main" id="{8B2D03F7-2A20-41A6-B175-E734BB002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A317B6-FCEF-4719-87A1-4CA5E59543B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fld id="{5055C0C6-4A0B-4D7C-9684-26D548B18BA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74031D0-291C-47D9-9583-9714E77A95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B9C5465-7D1E-4AF8-9B20-5562F34D9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6675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/>
  <p:txStyles>
    <p:titleStyle>
      <a:lvl1pPr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2pPr>
      <a:lvl3pPr marL="1143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3pPr>
      <a:lvl4pPr marL="1600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4pPr>
      <a:lvl5pPr marL="20574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9pPr>
    </p:titleStyle>
    <p:bodyStyle>
      <a:lvl1pPr marL="342900" indent="-342900" algn="l" defTabSz="457200" rtl="0" fontAlgn="base">
        <a:lnSpc>
          <a:spcPct val="75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75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75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75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A0857194-2D65-4A7D-A209-AFE60586F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511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Образец заголовка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B56F7DF-EC30-4E28-B71C-508F9DB50B7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286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0AADA879-A3F4-459A-824D-A4E760B41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3ED99EE-C493-410C-868F-306D497BF44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fld id="{37A4CD33-DA73-477A-A4EF-45EC0CE1D8E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67B0A0D-7683-49C9-A338-1FB75E3497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6675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2pPr>
      <a:lvl3pPr marL="1143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3pPr>
      <a:lvl4pPr marL="1600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4pPr>
      <a:lvl5pPr marL="20574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9pPr>
    </p:titleStyle>
    <p:bodyStyle>
      <a:lvl1pPr marL="342900" indent="-342900" algn="l" defTabSz="457200" rtl="0" fontAlgn="base">
        <a:lnSpc>
          <a:spcPct val="75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75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75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75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7B3155AE-902E-451F-A4C8-D7DF568EA1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5113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Образец заголовка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050C675A-EA90-4FDC-A278-29356DA96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5113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Образец текста</a:t>
            </a:r>
          </a:p>
          <a:p>
            <a:pPr lvl="1"/>
            <a:r>
              <a:rPr lang="en-GB" altLang="ru-RU"/>
              <a:t>Второй уровень</a:t>
            </a:r>
          </a:p>
          <a:p>
            <a:pPr lvl="2"/>
            <a:r>
              <a:rPr lang="en-GB" altLang="ru-RU"/>
              <a:t>Третий уровень</a:t>
            </a:r>
          </a:p>
          <a:p>
            <a:pPr lvl="3"/>
            <a:r>
              <a:rPr lang="en-GB" altLang="ru-RU"/>
              <a:t>Четвертый уровень</a:t>
            </a:r>
          </a:p>
          <a:p>
            <a:pPr lvl="4"/>
            <a:r>
              <a:rPr lang="en-GB" altLang="ru-RU"/>
              <a:t>Пятый уровень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64AEE7D-F714-47B3-AADF-DEA9CD85AAE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286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r>
              <a:rPr lang="ru-RU" altLang="ru-RU"/>
              <a:t>3.2.21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0AF991DB-4D02-4301-8FC1-08B2F998A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88169FC-80D0-4A32-8C76-9F5889D3BFA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9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fld id="{797F3B60-9EF0-4841-94DA-9D48CAD7FB4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2pPr>
      <a:lvl3pPr marL="1143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3pPr>
      <a:lvl4pPr marL="1600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4pPr>
      <a:lvl5pPr marL="20574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cs typeface="Noto Sans SC Regular" charset="0"/>
        </a:defRPr>
      </a:lvl9pPr>
    </p:titleStyle>
    <p:bodyStyle>
      <a:lvl1pPr marL="342900" indent="-342900" algn="l" defTabSz="457200" rtl="0" fontAlgn="base">
        <a:lnSpc>
          <a:spcPct val="75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75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75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75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5AA11FAD-B852-4730-A317-9C52F6701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643063"/>
            <a:ext cx="7572375" cy="4153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9pPr>
          </a:lstStyle>
          <a:p>
            <a:pPr algn="ctr" hangingPunct="1">
              <a:lnSpc>
                <a:spcPct val="100000"/>
              </a:lnSpc>
            </a:pP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КРАТКАЯ ПРЕЗЕНТАЦИЯ</a:t>
            </a:r>
          </a:p>
          <a:p>
            <a:pPr algn="ctr" hangingPunct="1">
              <a:lnSpc>
                <a:spcPct val="100000"/>
              </a:lnSpc>
            </a:pP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 ОСНОВНОЙ ОБЩЕОБРАЗОВАТЕЛЬНОЙ ПРОГРАММЫ </a:t>
            </a:r>
          </a:p>
          <a:p>
            <a:pPr algn="ctr" hangingPunct="1">
              <a:lnSpc>
                <a:spcPct val="100000"/>
              </a:lnSpc>
            </a:pPr>
            <a:endParaRPr lang="ru-RU" altLang="ru-RU" sz="2400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</a:pP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МУНИЦИПАЛЬНОГО АВТОНОМНОГО ДОШКОЛЬНОГО ОБРАЗОВАТЕЛЬНОГО УЧРЕЖДЕНИЯ «ДЕТСКИЙ САД «КОРАБЛИК»</a:t>
            </a:r>
          </a:p>
          <a:p>
            <a:pPr algn="ctr" hangingPunct="1">
              <a:lnSpc>
                <a:spcPct val="100000"/>
              </a:lnSpc>
            </a:pPr>
            <a:endParaRPr lang="ru-RU" altLang="ru-RU" sz="2400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</a:pPr>
            <a:endParaRPr lang="ru-RU" altLang="ru-RU" sz="2400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</a:pPr>
            <a:endParaRPr lang="ru-RU" altLang="ru-RU" sz="2400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</a:pP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Срок реализации 6 лет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E69C29D4-5869-49BC-906B-044BE9E6E59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911225"/>
            <a:ext cx="7056438" cy="51498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</a:tabLst>
            </a:pPr>
            <a:r>
              <a:rPr lang="ru-RU" altLang="ru-RU" sz="1600" b="1" dirty="0">
                <a:solidFill>
                  <a:srgbClr val="1F4E79"/>
                </a:solidFill>
                <a:latin typeface="Times New Roman" panose="02020603050405020304" pitchFamily="18" charset="0"/>
              </a:rPr>
              <a:t>ОБЩЕОБРАЗОВАТЕЛЬНАЯ ПРОГРАММА МАДОУ ДЕТСКИЙ САД «КОРАБЛИК»  </a:t>
            </a: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составлена  в соответствии со  следующими   нормативными   документами: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Конституция РФ;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Конвенция о правах ребенка;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Федеральный закон Российской Федерации от 29 декабря 2012 года № 273-ФЗ «Об образовании в Российской Федерации»;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Приказ Министерства образования и науки Российской Федерации (Минобрнауки России) от 29 августа 2013 г. N 1008 г. Москва «Об утверждении -    - Порядка организации и осуществления образовательной деятельности по дополнительным общеобразовательным программам»;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Приказ Министерства образования и науки РФ от 17 октября 2013 г. № 1155 «Об утверждении федерального государственного образовательного стандарта дошкольного образования»;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Постановление Главного государственного санитарного врача Российской Федерации от 15 мая 2013 г. N 26 г. Москва от «Об утверждении СанПиН 2.4.1.3049-13 «</a:t>
            </a:r>
            <a:r>
              <a:rPr lang="ru-RU" altLang="ru-RU" sz="1600" dirty="0" err="1">
                <a:solidFill>
                  <a:srgbClr val="1F4E79"/>
                </a:solidFill>
                <a:latin typeface="Times New Roman" panose="02020603050405020304" pitchFamily="18" charset="0"/>
              </a:rPr>
              <a:t>Санитарно</a:t>
            </a: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 эпидемиологические требования к устройству, содержанию и организации режима работы дошкольных образовательных организаций»;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Устав муниципального автономного дошкольного образовательного учреждения детский сад «Кораблик»;</a:t>
            </a:r>
            <a:b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</a:br>
            <a:r>
              <a:rPr lang="ru-RU" altLang="ru-RU" sz="1600" dirty="0">
                <a:solidFill>
                  <a:srgbClr val="1F4E79"/>
                </a:solidFill>
                <a:latin typeface="Times New Roman" panose="02020603050405020304" pitchFamily="18" charset="0"/>
              </a:rPr>
              <a:t>- Локальные акты МАДОУ детский сад «Кораблик».</a:t>
            </a:r>
            <a:br>
              <a:rPr lang="ru-RU" altLang="ru-RU" sz="1600" dirty="0">
                <a:latin typeface="Times New Roman" panose="02020603050405020304" pitchFamily="18" charset="0"/>
              </a:rPr>
            </a:br>
            <a:endParaRPr lang="ru-RU" altLang="ru-RU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9FCCEBF5-4DCE-4CB1-BDBB-B81E5458F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7385050" cy="1655762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br>
              <a:rPr lang="ru-RU" altLang="ru-RU" sz="1600">
                <a:latin typeface="Calibri Light" panose="020F0302020204030204" pitchFamily="34" charset="0"/>
              </a:rPr>
            </a:br>
            <a:endParaRPr lang="ru-RU" altLang="ru-RU" sz="1600">
              <a:latin typeface="Calibri Light" panose="020F0302020204030204" pitchFamily="34" charset="0"/>
            </a:endParaRP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F4EEBA1A-276B-4894-87D6-5DC773157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1071563"/>
            <a:ext cx="7529513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SC Regular" charset="0"/>
              </a:defRPr>
            </a:lvl9pPr>
          </a:lstStyle>
          <a:p>
            <a:pPr hangingPunct="1">
              <a:lnSpc>
                <a:spcPct val="90000"/>
              </a:lnSpc>
              <a:spcBef>
                <a:spcPts val="750"/>
              </a:spcBef>
            </a:pPr>
            <a:r>
              <a:rPr lang="ru-RU" altLang="ru-RU" sz="2400" u="sng" dirty="0">
                <a:solidFill>
                  <a:srgbClr val="1F4E79"/>
                </a:solidFill>
                <a:latin typeface="Times New Roman" panose="02020603050405020304" pitchFamily="18" charset="0"/>
              </a:rPr>
              <a:t>При разработке  Программы использовались:</a:t>
            </a:r>
          </a:p>
          <a:p>
            <a:pPr hangingPunct="1">
              <a:lnSpc>
                <a:spcPct val="90000"/>
              </a:lnSpc>
              <a:spcBef>
                <a:spcPts val="750"/>
              </a:spcBef>
            </a:pPr>
            <a:endParaRPr lang="ru-RU" altLang="ru-RU" sz="2400" u="sng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hangingPunct="1">
              <a:lnSpc>
                <a:spcPct val="90000"/>
              </a:lnSpc>
              <a:spcBef>
                <a:spcPts val="750"/>
              </a:spcBef>
            </a:pPr>
            <a:endParaRPr lang="ru-RU" altLang="ru-RU" sz="2400" u="sng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marL="171450" indent="-169863" hangingPunct="1">
              <a:lnSpc>
                <a:spcPct val="90000"/>
              </a:lnSpc>
              <a:spcBef>
                <a:spcPts val="750"/>
              </a:spcBef>
            </a:pP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- Основная образовательная программа дошкольного образования  «От рождения до школы» под. ред. </a:t>
            </a:r>
            <a:r>
              <a:rPr lang="ru-RU" altLang="ru-RU" sz="2400" dirty="0" err="1">
                <a:solidFill>
                  <a:srgbClr val="1F4E79"/>
                </a:solidFill>
                <a:latin typeface="Times New Roman" panose="02020603050405020304" pitchFamily="18" charset="0"/>
              </a:rPr>
              <a:t>Вераксы</a:t>
            </a:r>
            <a:r>
              <a:rPr lang="ru-RU" altLang="ru-RU" sz="2400" dirty="0">
                <a:solidFill>
                  <a:srgbClr val="1F4E79"/>
                </a:solidFill>
                <a:latin typeface="Times New Roman" panose="02020603050405020304" pitchFamily="18" charset="0"/>
              </a:rPr>
              <a:t> Н.Е., Комаровой Т.С., Васильевой М.А. </a:t>
            </a:r>
          </a:p>
          <a:p>
            <a:pPr marL="171450" indent="-169863" hangingPunct="1">
              <a:lnSpc>
                <a:spcPct val="90000"/>
              </a:lnSpc>
              <a:spcBef>
                <a:spcPts val="750"/>
              </a:spcBef>
            </a:pPr>
            <a:endParaRPr lang="ru-RU" altLang="ru-RU" sz="2400" dirty="0">
              <a:solidFill>
                <a:srgbClr val="1F4E79"/>
              </a:solidFill>
              <a:latin typeface="Times New Roman" panose="02020603050405020304" pitchFamily="18" charset="0"/>
            </a:endParaRPr>
          </a:p>
          <a:p>
            <a:pPr hangingPunct="1">
              <a:lnSpc>
                <a:spcPct val="90000"/>
              </a:lnSpc>
              <a:spcBef>
                <a:spcPts val="750"/>
              </a:spcBef>
            </a:pPr>
            <a:endParaRPr lang="ru-RU" altLang="ru-RU" sz="2800" dirty="0">
              <a:solidFill>
                <a:srgbClr val="1F4E7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AF2FA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7D8A668C-7762-441E-AECA-9132E088403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620713"/>
            <a:ext cx="7889875" cy="5040312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</a:pPr>
            <a:r>
              <a:rPr lang="ru-RU" altLang="ru-RU" sz="2400" b="1">
                <a:solidFill>
                  <a:srgbClr val="1F4E79"/>
                </a:solidFill>
                <a:latin typeface="Calibri Light" panose="020F0302020204030204" pitchFamily="34" charset="0"/>
              </a:rPr>
              <a:t>Цели программы:</a:t>
            </a:r>
            <a:br>
              <a:rPr lang="ru-RU" altLang="ru-RU" sz="2000" b="1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-Создание благоприятных условий для полноценного проживания 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ребенком дошкольного детства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-формирование основ базовой культуры личности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-всестороннее развитие психических и физических качеств в соответствии с возрастными и индивидуальными особенностями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-подготовка к жизни в современном обществе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-формирование предпосылок к учебной деятельности 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-обеспечение безопасности жизнедеятельности дошкольника.</a:t>
            </a:r>
            <a:br>
              <a:rPr lang="ru-RU" altLang="ru-RU" sz="2000">
                <a:latin typeface="Calibri Light" panose="020F0302020204030204" pitchFamily="34" charset="0"/>
              </a:rPr>
            </a:br>
            <a:endParaRPr lang="ru-RU" altLang="ru-RU" sz="200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D9C6C143-56D3-4227-832B-3544DD8C50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274638"/>
            <a:ext cx="7818437" cy="59626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</a:pP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Цели Программы достигаются через решение следующих </a:t>
            </a:r>
            <a:r>
              <a:rPr lang="ru-RU" altLang="ru-RU" sz="1600" b="1">
                <a:solidFill>
                  <a:srgbClr val="1F4E79"/>
                </a:solidFill>
                <a:latin typeface="Calibri Light" panose="020F0302020204030204" pitchFamily="34" charset="0"/>
              </a:rPr>
              <a:t>задач:</a:t>
            </a: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 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забота о здоровье, эмоциональном благополучии и своевременном всестороннем развитии каждого ребенка;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создание в группах атмосферы гуманного и доброжелательного отношения ко всем воспитанникам, что позволяет растить их общительными, добрыми, любознательными, инициативными, стремящимися к самостоятельности и творчеству;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максимальное использование разнообразных видов детской деятельности, их интеграция в целях повышения эффективности воспитательно-образовательного процесса; 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творческая организация воспитательно-образовательного процесса; 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 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уважительное отношение к результатам детского творчества;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единство подходов к воспитанию детей в условиях дошкольного образовательного учреждения и семьи;</a:t>
            </a:r>
            <a:b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1600">
                <a:solidFill>
                  <a:srgbClr val="1F4E79"/>
                </a:solidFill>
                <a:latin typeface="Calibri Light" panose="020F0302020204030204" pitchFamily="34" charset="0"/>
              </a:rPr>
              <a:t>• соблюдение в работе детского сада и начальной школы преемственности, исключающей умственные и физические перегрузки в содержании образования детей дошкольного возраста, обеспечивающей отсутствие давления предметного обучения.</a:t>
            </a:r>
            <a:br>
              <a:rPr lang="ru-RU" altLang="ru-RU" sz="1600">
                <a:latin typeface="Calibri Light" panose="020F0302020204030204" pitchFamily="34" charset="0"/>
              </a:rPr>
            </a:br>
            <a:r>
              <a:rPr lang="ru-RU" altLang="ru-RU" sz="1600">
                <a:latin typeface="Calibri Light" panose="020F0302020204030204" pitchFamily="34" charset="0"/>
              </a:rPr>
              <a:t> </a:t>
            </a:r>
            <a:br>
              <a:rPr lang="ru-RU" altLang="ru-RU" sz="1600">
                <a:latin typeface="Calibri Light" panose="020F0302020204030204" pitchFamily="34" charset="0"/>
              </a:rPr>
            </a:br>
            <a:endParaRPr lang="ru-RU" altLang="ru-RU" sz="160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6A75FB53-5FDA-425D-81DF-DA673AA16D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476250"/>
            <a:ext cx="7529512" cy="50990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Содержание образовательной деятельности обеспечивает развитие личности, мотивации и способностей детей в различных видах деятельности по  следующим образовательным областям: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 социально-коммуникативное развитие;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 познавательное развитие;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 речевое развитие;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 художественно-эстетическое развитие;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 физическое развитие.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latin typeface="Calibri Light" panose="020F0302020204030204" pitchFamily="34" charset="0"/>
              </a:rPr>
            </a:br>
            <a:endParaRPr lang="ru-RU" altLang="ru-RU" sz="200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CED5EB19-849A-4687-BABB-6C53ED7F441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274638"/>
            <a:ext cx="7818437" cy="59626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</a:pPr>
            <a:r>
              <a:rPr lang="ru-RU" altLang="ru-RU" sz="2000" b="1">
                <a:solidFill>
                  <a:srgbClr val="1F4E79"/>
                </a:solidFill>
                <a:latin typeface="Calibri Light" panose="020F0302020204030204" pitchFamily="34" charset="0"/>
              </a:rPr>
              <a:t>Цели взаимодействия детского сада с семьей </a:t>
            </a: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— создание в детском саду необходимых условий для развития ответственных и взаимозависимых отношений с семьями воспитанников, обеспечивающих целостное развитие личности дошкольника, повышение компетентности родителей в области воспитания. 	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 b="1">
                <a:solidFill>
                  <a:srgbClr val="1F4E79"/>
                </a:solidFill>
                <a:latin typeface="Calibri Light" panose="020F0302020204030204" pitchFamily="34" charset="0"/>
              </a:rPr>
              <a:t>Задачи</a:t>
            </a: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: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-формирование психолого - педагогических знаний родителей;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-приобщение родителей к участию  в жизни ДОУ;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 -оказание помощи семьям воспитанников в развитии, воспитании и обучении детей;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 -изучение и пропаганда лучшего семейного опыта.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latin typeface="Calibri Light" panose="020F0302020204030204" pitchFamily="34" charset="0"/>
              </a:rPr>
            </a:br>
            <a:endParaRPr lang="ru-RU" altLang="ru-RU" sz="200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19CE3BCB-3432-46A1-9541-FCB46522A8B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274638"/>
            <a:ext cx="7961313" cy="57467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</a:pPr>
            <a:r>
              <a:rPr lang="ru-RU" altLang="ru-RU" sz="2000" b="1">
                <a:solidFill>
                  <a:srgbClr val="1F4E79"/>
                </a:solidFill>
                <a:latin typeface="Calibri Light" panose="020F0302020204030204" pitchFamily="34" charset="0"/>
              </a:rPr>
              <a:t>Система  взаимодействия  с родителями  включает:</a:t>
            </a:r>
            <a:br>
              <a:rPr lang="ru-RU" altLang="ru-RU" sz="2000" b="1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-ознакомление родителей с результатами работы ДОУ на общих родительских собраниях, анализом участия родительской общественности в жизни ДОУ;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-ознакомление родителей с содержанием работы  ДОУ, направленной на физическое, психическое и социальное  развитие ребенка;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-участие в составлении планов: спортивных и культурно-массовых мероприятий, работы родительского комитета 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целенаправленную работу, пропагандирующую общественное дошкольное воспитание в его разных формах;</a:t>
            </a: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b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</a:br>
            <a:r>
              <a:rPr lang="ru-RU" altLang="ru-RU" sz="2000">
                <a:solidFill>
                  <a:srgbClr val="1F4E79"/>
                </a:solidFill>
                <a:latin typeface="Calibri Light" panose="020F0302020204030204" pitchFamily="34" charset="0"/>
              </a:rPr>
              <a:t>-обучение конкретным приемам и методам воспитания и развития ребенка в разных видах детской деятельности на семинарах-практикумах, консультациях и открытых занятиях</a:t>
            </a:r>
            <a:br>
              <a:rPr lang="ru-RU" altLang="ru-RU" sz="2000">
                <a:latin typeface="Calibri Light" panose="020F0302020204030204" pitchFamily="34" charset="0"/>
              </a:rPr>
            </a:br>
            <a:endParaRPr lang="ru-RU" altLang="ru-RU" sz="200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Noto Sans SC Regular"/>
      </a:majorFont>
      <a:minorFont>
        <a:latin typeface="Calibri"/>
        <a:ea typeface=""/>
        <a:cs typeface="Noto Sans SC Regula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Noto Sans SC Regular"/>
      </a:majorFont>
      <a:minorFont>
        <a:latin typeface="Calibri"/>
        <a:ea typeface=""/>
        <a:cs typeface="Noto Sans SC Regula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Noto Sans SC Regular"/>
      </a:majorFont>
      <a:minorFont>
        <a:latin typeface="Calibri"/>
        <a:ea typeface=""/>
        <a:cs typeface="Noto Sans SC Regula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SC Regular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713</Words>
  <Application>Microsoft Office PowerPoint</Application>
  <PresentationFormat>Экран (4:3)</PresentationFormat>
  <Paragraphs>27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Times New Roman</vt:lpstr>
      <vt:lpstr>Calibri</vt:lpstr>
      <vt:lpstr>Noto Sans SC Regular</vt:lpstr>
      <vt:lpstr>Arial</vt:lpstr>
      <vt:lpstr>DejaVu Sans</vt:lpstr>
      <vt:lpstr>Calibri Light</vt:lpstr>
      <vt:lpstr>Тема Office</vt:lpstr>
      <vt:lpstr>Тема Office</vt:lpstr>
      <vt:lpstr>Тема Office</vt:lpstr>
      <vt:lpstr>Презентация PowerPoint</vt:lpstr>
      <vt:lpstr>ОБЩЕОБРАЗОВАТЕЛЬНАЯ ПРОГРАММА МАДОУ ДЕТСКИЙ САД «КОРАБЛИК»  составлена  в соответствии со  следующими   нормативными   документами: - Конституция РФ; - Конвенция о правах ребенка; - Федеральный закон Российской Федерации от 29 декабря 2012 года № 273-ФЗ «Об образовании в Российской Федерации»; - Приказ Министерства образования и науки Российской Федерации (Минобрнауки России) от 29 августа 2013 г. N 1008 г. Москва «Об утверждении -    - Порядка организации и осуществления образовательной деятельности по дополнительным общеобразовательным программам»; - Приказ Министерства образования и науки РФ от 17 октября 2013 г. № 1155 «Об утверждении федерального государственного образовательного стандарта дошкольного образования»; - Постановление Главного государственного санитарного врача Российской Федерации от 15 мая 2013 г. N 26 г. Москва от «Об утверждении СанПиН 2.4.1.3049-13 «Санитарно эпидемиологические требования к устройству, содержанию и организации режима работы дошкольных образовательных организаций»; - Устав муниципального автономного дошкольного образовательного учреждения детский сад «Кораблик»; - Локальные акты МАДОУ детский сад «Кораблик». </vt:lpstr>
      <vt:lpstr> </vt:lpstr>
      <vt:lpstr>Цели программы:  -Создание благоприятных условий для полноценного проживания  ребенком дошкольного детства  -формирование основ базовой культуры личности  -всестороннее развитие психических и физических качеств в соответствии с возрастными и индивидуальными особенностями  -подготовка к жизни в современном обществе  -формирование предпосылок к учебной деятельности   -обеспечение безопасности жизнедеятельности дошкольника. </vt:lpstr>
      <vt:lpstr>Цели Программы достигаются через решение следующих задач:   • забота о здоровье, эмоциональном благополучии и своевременном всестороннем развитии каждого ребенка; • создание в группах атмосферы гуманного и доброжелательного отношения ко всем воспитанникам, что позволяет растить их общительными, добрыми, любознательными, инициативными, стремящимися к самостоятельности и творчеству; • максимальное использование разнообразных видов детской деятельности, их интеграция в целях повышения эффективности воспитательно-образовательного процесса;  • творческая организация воспитательно-образовательного процесса;  • 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  • уважительное отношение к результатам детского творчества; • единство подходов к воспитанию детей в условиях дошкольного образовательного учреждения и семьи; • соблюдение в работе детского сада и начальной школы преемственности, исключающей умственные и физические перегрузки в содержании образования детей дошкольного возраста, обеспечивающей отсутствие давления предметного обучения.   </vt:lpstr>
      <vt:lpstr>Содержание образовательной деятельности обеспечивает развитие личности, мотивации и способностей детей в различных видах деятельности по  следующим образовательным областям:  - социально-коммуникативное развитие;  - познавательное развитие;  - речевое развитие;  - художественно-эстетическое развитие;  - физическое развитие.  </vt:lpstr>
      <vt:lpstr>Цели взаимодействия детского сада с семьей — создание в детском саду необходимых условий для развития ответственных и взаимозависимых отношений с семьями воспитанников, обеспечивающих целостное развитие личности дошкольника, повышение компетентности родителей в области воспитания.    Задачи: -формирование психолого - педагогических знаний родителей;  -приобщение родителей к участию  в жизни ДОУ;   -оказание помощи семьям воспитанников в развитии, воспитании и обучении детей;   -изучение и пропаганда лучшего семейного опыта.  </vt:lpstr>
      <vt:lpstr>Система  взаимодействия  с родителями  включает:  -ознакомление родителей с результатами работы ДОУ на общих родительских собраниях, анализом участия родительской общественности в жизни ДОУ;  -ознакомление родителей с содержанием работы  ДОУ, направленной на физическое, психическое и социальное  развитие ребенка;  -участие в составлении планов: спортивных и культурно-массовых мероприятий, работы родительского комитета  целенаправленную работу, пропагандирующую общественное дошкольное воспитание в его разных формах;  -обучение конкретным приемам и методам воспитания и развития ребенка в разных видах детской деятельности на семинарах-практикумах, консультациях и открытых занятиях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ОСНОВНАЯ  ОБЩЕОБРАЗОВАТЕЛЬНАЯ ПРОГРАММА    ДОШКОЛЬНОГО ОБРАЗОВАНИЯ -</dc:title>
  <dc:creator>Пользователь</dc:creator>
  <cp:lastModifiedBy>людмила Макина</cp:lastModifiedBy>
  <cp:revision>27</cp:revision>
  <cp:lastPrinted>1601-01-01T00:00:00Z</cp:lastPrinted>
  <dcterms:created xsi:type="dcterms:W3CDTF">2016-07-26T11:13:23Z</dcterms:created>
  <dcterms:modified xsi:type="dcterms:W3CDTF">2021-02-03T18:21:54Z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8</vt:r8>
  </property>
</Properties>
</file>